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8" r:id="rId6"/>
    <p:sldId id="267" r:id="rId7"/>
    <p:sldId id="266" r:id="rId8"/>
    <p:sldId id="272" r:id="rId9"/>
    <p:sldId id="271" r:id="rId10"/>
    <p:sldId id="260" r:id="rId11"/>
    <p:sldId id="270" r:id="rId12"/>
    <p:sldId id="261" r:id="rId13"/>
    <p:sldId id="275" r:id="rId14"/>
    <p:sldId id="274" r:id="rId15"/>
    <p:sldId id="273" r:id="rId16"/>
    <p:sldId id="262" r:id="rId17"/>
    <p:sldId id="263" r:id="rId18"/>
    <p:sldId id="264" r:id="rId19"/>
    <p:sldId id="265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unnel Display" panose="020B0604020202020204" charset="0"/>
      <p:regular r:id="rId27"/>
    </p:embeddedFont>
    <p:embeddedFont>
      <p:font typeface="Funnel San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8DC38E-71AB-1E75-A470-581F98EDF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3016A-F5C5-2AF0-4D9F-AA66959CE4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1BC4A-9688-4976-BDF2-47F4505BD58C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C9705-A206-368E-A4A4-EDC0BCD7B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M.H.R. Perera | Customer Shopping Behavior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5BB7-2820-ABAB-FF8E-83AD551B02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777A2-3707-4341-9B7B-384E98D2E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8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1199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E09BA-9C2F-5923-08E9-F7B328DCC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36E09-97FE-A0D3-8CB9-745B080B2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EF0EA-E664-850F-CBD6-6A14EA361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8AA42-F0E4-9E92-D402-850291FED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8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357B9-8BD9-5A75-51C0-AEBA472F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199C5-DFF0-FE8A-D61A-9FEE1C6FF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FF562-E77F-336D-42A9-2F270A127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41C2A-7BA8-2441-F0AE-756794A86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9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A82D-041F-A8C6-F11D-53A4BC1D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C2161-F17B-6F75-D5D3-8606B53F5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9BBDE4-22EF-7CCF-3040-7C8A7F78E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B57D-291C-3C35-FC45-B2EC006F80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51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530F-D535-0303-2A35-834ACF37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66E1D-59CD-9AF0-CB9C-51E9886DD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49FE72-4341-CA24-455C-CEA267A9E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3AB6A-48AB-540B-423A-9C506CBF7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45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CEA7-769D-16C0-EF72-EA002C622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CE17F-5C65-300E-1EE5-CC287A099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A2A6F-0F77-273A-EF99-6D5A59854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9477E-FD4E-9A3C-E09D-235A4708B9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2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D144C-DB86-6C64-F0AA-A5523227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0FF1C3-C46D-883A-5D96-D3E8BB7F6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11E78-C61A-3515-ADF5-AFA19114F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978E8-223B-C557-FEB5-608E33B6D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2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31AA4-9925-7605-FE9B-3F32D8941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05EB3-9A02-51BF-7085-99AC7900A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A10CF-6887-814F-FA83-A3F6FF907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0CF80-EA02-0EF0-47B0-451B06AD4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4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F1AF6-DFCB-9B3F-69C6-7A6C963F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19DE0-E582-9BD6-D437-FE8832B20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A71F9-1F90-4D3A-3B0A-402576416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9E0B6-9D6A-6494-B9C4-4E7B93A3C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86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23059-4DEB-BF1F-D6C3-1CA37F89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A1C66-7EAD-A045-E4CD-464F9E536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5DA20-E62A-6589-D3B5-5462D3D70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5785A-C6B3-AB83-668E-6D6412A8C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0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979658"/>
            <a:ext cx="6725960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Unlocking Customer Insights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6324124" y="3909655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delves into customer shopping behavior, analyzing transactional data to uncover spending patterns, product preferences, and subscription trends. Our goal is to guide strategic business decisions with actionable insights.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C12BD-59F2-61DB-302E-BD8695949364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1E3AD-3D8A-2A8A-BE46-7B0A4416C559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516612"/>
            <a:ext cx="7641193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SQL Analysis: Business Transactions</a:t>
            </a:r>
            <a:endParaRPr lang="en-US" sz="3450" dirty="0"/>
          </a:p>
        </p:txBody>
      </p:sp>
      <p:sp>
        <p:nvSpPr>
          <p:cNvPr id="13" name="Shape 10"/>
          <p:cNvSpPr/>
          <p:nvPr/>
        </p:nvSpPr>
        <p:spPr>
          <a:xfrm>
            <a:off x="6260663" y="1855311"/>
            <a:ext cx="7641193" cy="1110615"/>
          </a:xfrm>
          <a:prstGeom prst="roundRect">
            <a:avLst>
              <a:gd name="adj" fmla="val 988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37803" y="1855311"/>
            <a:ext cx="91440" cy="1110615"/>
          </a:xfrm>
          <a:prstGeom prst="roundRect">
            <a:avLst>
              <a:gd name="adj" fmla="val 86294"/>
            </a:avLst>
          </a:prstGeom>
          <a:solidFill>
            <a:srgbClr val="3371A5"/>
          </a:solidFill>
          <a:ln/>
        </p:spPr>
      </p:sp>
      <p:sp>
        <p:nvSpPr>
          <p:cNvPr id="15" name="Text 12"/>
          <p:cNvSpPr/>
          <p:nvPr/>
        </p:nvSpPr>
        <p:spPr>
          <a:xfrm>
            <a:off x="6539865" y="2065932"/>
            <a:ext cx="261866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Top 5 Products by Rating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539865" y="2454790"/>
            <a:ext cx="71513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Highlighting the most popular and well-received products.</a:t>
            </a:r>
            <a:endParaRPr lang="en-US" sz="1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4098E9-062B-3CE4-3262-FDF484135150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371657-9D66-34A4-7DA5-A797DE82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03" y="3176547"/>
            <a:ext cx="5486400" cy="42805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59954A-077B-57CC-2AD6-CFDB85CCEA8D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7B33-BC28-C517-73B5-3D87BC5B2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5704A1C-FDCC-E7E9-CFAF-B4B561C8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17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E846E5-EFCC-39E6-018C-E0E8891AFF9B}"/>
              </a:ext>
            </a:extLst>
          </p:cNvPr>
          <p:cNvSpPr/>
          <p:nvPr/>
        </p:nvSpPr>
        <p:spPr>
          <a:xfrm>
            <a:off x="6237803" y="516612"/>
            <a:ext cx="7641193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SQL Analysis: Business Transactions</a:t>
            </a:r>
            <a:endParaRPr lang="en-US" sz="345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7DD151BE-D285-4D04-DF3F-C8DD88EA78F5}"/>
              </a:ext>
            </a:extLst>
          </p:cNvPr>
          <p:cNvSpPr/>
          <p:nvPr/>
        </p:nvSpPr>
        <p:spPr>
          <a:xfrm>
            <a:off x="6260663" y="1981072"/>
            <a:ext cx="7641193" cy="1110615"/>
          </a:xfrm>
          <a:prstGeom prst="roundRect">
            <a:avLst>
              <a:gd name="adj" fmla="val 988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FA3B59DE-0F1C-2EB7-9992-673832F9EEAC}"/>
              </a:ext>
            </a:extLst>
          </p:cNvPr>
          <p:cNvSpPr/>
          <p:nvPr/>
        </p:nvSpPr>
        <p:spPr>
          <a:xfrm>
            <a:off x="6237803" y="1981072"/>
            <a:ext cx="91440" cy="1110615"/>
          </a:xfrm>
          <a:prstGeom prst="roundRect">
            <a:avLst>
              <a:gd name="adj" fmla="val 86294"/>
            </a:avLst>
          </a:prstGeom>
          <a:solidFill>
            <a:srgbClr val="3371A5"/>
          </a:solidFill>
          <a:ln/>
        </p:spPr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6604775E-CBEB-2CB3-3D50-663462465EEC}"/>
              </a:ext>
            </a:extLst>
          </p:cNvPr>
          <p:cNvSpPr/>
          <p:nvPr/>
        </p:nvSpPr>
        <p:spPr>
          <a:xfrm>
            <a:off x="6539865" y="2191694"/>
            <a:ext cx="281499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Shipping Type Comparison</a:t>
            </a:r>
            <a:endParaRPr lang="en-US" sz="17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CB43630-A65B-F6BC-CEF8-BC6C585CCEBE}"/>
              </a:ext>
            </a:extLst>
          </p:cNvPr>
          <p:cNvSpPr/>
          <p:nvPr/>
        </p:nvSpPr>
        <p:spPr>
          <a:xfrm>
            <a:off x="6539865" y="2580552"/>
            <a:ext cx="71513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Analyzing the impact of different shipping methods on customer behavior.</a:t>
            </a:r>
            <a:endParaRPr lang="en-US" sz="1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57AA0-2D5E-51EA-972A-A7D8244437D0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77CCE0-4519-2EBF-B83B-B15E34E3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662" y="3451009"/>
            <a:ext cx="5717599" cy="29882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1120D1-B820-EA9D-5867-99C349301706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16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3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410" y="554355"/>
            <a:ext cx="5795010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Deeper Dive: SQL Insights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806410" y="1449705"/>
            <a:ext cx="753117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Further SQL analysis revealed intricate patterns in subscription behavior, discount dependency, and customer segmentation.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06410" y="2321362"/>
            <a:ext cx="7531179" cy="1188720"/>
          </a:xfrm>
          <a:prstGeom prst="roundRect">
            <a:avLst>
              <a:gd name="adj" fmla="val 9231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83550" y="2321362"/>
            <a:ext cx="91440" cy="1188720"/>
          </a:xfrm>
          <a:prstGeom prst="roundRect">
            <a:avLst>
              <a:gd name="adj" fmla="val 92607"/>
            </a:avLst>
          </a:prstGeom>
          <a:solidFill>
            <a:srgbClr val="3371A5"/>
          </a:solidFill>
          <a:ln/>
        </p:spPr>
      </p:sp>
      <p:sp>
        <p:nvSpPr>
          <p:cNvPr id="7" name="Text 4"/>
          <p:cNvSpPr/>
          <p:nvPr/>
        </p:nvSpPr>
        <p:spPr>
          <a:xfrm>
            <a:off x="1099423" y="2545794"/>
            <a:ext cx="3638074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Subscribers vs. Non-Subscribers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99423" y="2963228"/>
            <a:ext cx="701373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Comparing purchase behaviors and revenue contributions.</a:t>
            </a:r>
            <a:endParaRPr lang="en-US" sz="15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123338-8B5A-8D46-17AE-7658481CB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09" y="3837589"/>
            <a:ext cx="5113127" cy="31877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904AF1-0D7B-5F66-FB88-8BDEB101B7F5}"/>
              </a:ext>
            </a:extLst>
          </p:cNvPr>
          <p:cNvSpPr txBox="1"/>
          <p:nvPr/>
        </p:nvSpPr>
        <p:spPr>
          <a:xfrm>
            <a:off x="128336" y="782538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801D6-6993-61EE-3BD9-A0457B23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5F29342-560B-8D08-60FF-9599D9EC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0"/>
            <a:ext cx="5486400" cy="823531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26986EB-8EB7-D30C-F5A4-934A8FFF0E66}"/>
              </a:ext>
            </a:extLst>
          </p:cNvPr>
          <p:cNvSpPr/>
          <p:nvPr/>
        </p:nvSpPr>
        <p:spPr>
          <a:xfrm>
            <a:off x="806410" y="554355"/>
            <a:ext cx="5795010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Deeper Dive: SQL Insights</a:t>
            </a:r>
            <a:endParaRPr lang="en-US" sz="37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93DB0425-6183-15CB-57B4-4E80B62C8BDD}"/>
              </a:ext>
            </a:extLst>
          </p:cNvPr>
          <p:cNvSpPr/>
          <p:nvPr/>
        </p:nvSpPr>
        <p:spPr>
          <a:xfrm>
            <a:off x="719375" y="1547189"/>
            <a:ext cx="7531179" cy="1188720"/>
          </a:xfrm>
          <a:prstGeom prst="roundRect">
            <a:avLst>
              <a:gd name="adj" fmla="val 9231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F3B9000-8EC8-A036-96B0-77D4DC98E05C}"/>
              </a:ext>
            </a:extLst>
          </p:cNvPr>
          <p:cNvSpPr/>
          <p:nvPr/>
        </p:nvSpPr>
        <p:spPr>
          <a:xfrm>
            <a:off x="696515" y="1547189"/>
            <a:ext cx="91440" cy="1188720"/>
          </a:xfrm>
          <a:prstGeom prst="roundRect">
            <a:avLst>
              <a:gd name="adj" fmla="val 92607"/>
            </a:avLst>
          </a:prstGeom>
          <a:solidFill>
            <a:srgbClr val="3371A5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90D3259-190C-6A66-0717-795E2B4409F1}"/>
              </a:ext>
            </a:extLst>
          </p:cNvPr>
          <p:cNvSpPr/>
          <p:nvPr/>
        </p:nvSpPr>
        <p:spPr>
          <a:xfrm>
            <a:off x="1012388" y="1771622"/>
            <a:ext cx="3385542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Discount-Dependent Products</a:t>
            </a:r>
            <a:endParaRPr lang="en-US" sz="18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2E885A0-BC25-CD1B-D53C-DCEDAE47AAE4}"/>
              </a:ext>
            </a:extLst>
          </p:cNvPr>
          <p:cNvSpPr/>
          <p:nvPr/>
        </p:nvSpPr>
        <p:spPr>
          <a:xfrm>
            <a:off x="1012388" y="2189055"/>
            <a:ext cx="701373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Identifying products whose sales are heavily influenced by discounts.</a:t>
            </a: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0F2AF7-A56F-62E0-C6E4-2F67D6592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8"/>
          <a:stretch>
            <a:fillRect/>
          </a:stretch>
        </p:blipFill>
        <p:spPr bwMode="auto">
          <a:xfrm>
            <a:off x="696514" y="3003656"/>
            <a:ext cx="7478671" cy="2627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2EDCD5-C930-A4D5-FDF4-F8574A78E5F5}"/>
              </a:ext>
            </a:extLst>
          </p:cNvPr>
          <p:cNvSpPr txBox="1"/>
          <p:nvPr/>
        </p:nvSpPr>
        <p:spPr>
          <a:xfrm>
            <a:off x="128336" y="782538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45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0F436-3146-D328-82C6-6BD328FC9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C84163-A48F-D0FF-35BB-E269B83C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31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9B22140-A680-64B7-F6EE-5E97D70E5BE7}"/>
              </a:ext>
            </a:extLst>
          </p:cNvPr>
          <p:cNvSpPr/>
          <p:nvPr/>
        </p:nvSpPr>
        <p:spPr>
          <a:xfrm>
            <a:off x="806410" y="554355"/>
            <a:ext cx="5795010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Deeper Dive: SQL Insights</a:t>
            </a:r>
            <a:endParaRPr lang="en-US" sz="37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3D8C3A72-BDF3-3DB7-4E31-C24B7A78E609}"/>
              </a:ext>
            </a:extLst>
          </p:cNvPr>
          <p:cNvSpPr/>
          <p:nvPr/>
        </p:nvSpPr>
        <p:spPr>
          <a:xfrm>
            <a:off x="783550" y="1560094"/>
            <a:ext cx="7531179" cy="1188720"/>
          </a:xfrm>
          <a:prstGeom prst="roundRect">
            <a:avLst>
              <a:gd name="adj" fmla="val 9231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EED10877-538C-E70D-BF80-8A7367C28730}"/>
              </a:ext>
            </a:extLst>
          </p:cNvPr>
          <p:cNvSpPr/>
          <p:nvPr/>
        </p:nvSpPr>
        <p:spPr>
          <a:xfrm>
            <a:off x="760690" y="1560094"/>
            <a:ext cx="91440" cy="1188720"/>
          </a:xfrm>
          <a:prstGeom prst="roundRect">
            <a:avLst>
              <a:gd name="adj" fmla="val 92607"/>
            </a:avLst>
          </a:prstGeom>
          <a:solidFill>
            <a:srgbClr val="3371A5"/>
          </a:solidFill>
          <a:ln/>
        </p:spPr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0F32F86-7196-D48D-2B4B-7A5EEDDF54F2}"/>
              </a:ext>
            </a:extLst>
          </p:cNvPr>
          <p:cNvSpPr/>
          <p:nvPr/>
        </p:nvSpPr>
        <p:spPr>
          <a:xfrm>
            <a:off x="1076563" y="1784527"/>
            <a:ext cx="2764869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 Segmentation</a:t>
            </a:r>
            <a:endParaRPr lang="en-US" sz="18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99821840-507E-D439-AE2B-D948B588D65F}"/>
              </a:ext>
            </a:extLst>
          </p:cNvPr>
          <p:cNvSpPr/>
          <p:nvPr/>
        </p:nvSpPr>
        <p:spPr>
          <a:xfrm>
            <a:off x="1076563" y="2201960"/>
            <a:ext cx="701373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Grouping customers based on shared characteristics and behaviors.</a:t>
            </a: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ABD20C-6D8E-755B-7AA8-B8E87F0BE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97" y="3035868"/>
            <a:ext cx="6131818" cy="40965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6289DC-3A0C-52A3-95EA-25D9C4E7CB72}"/>
              </a:ext>
            </a:extLst>
          </p:cNvPr>
          <p:cNvSpPr txBox="1"/>
          <p:nvPr/>
        </p:nvSpPr>
        <p:spPr>
          <a:xfrm>
            <a:off x="128336" y="782538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29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992E3-7FCE-DF36-7345-7362E8F1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D00807-9649-FCC9-7B7E-A0268BEE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31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E9DFAE5-5C5A-F745-D03A-3C4D7A91E212}"/>
              </a:ext>
            </a:extLst>
          </p:cNvPr>
          <p:cNvSpPr/>
          <p:nvPr/>
        </p:nvSpPr>
        <p:spPr>
          <a:xfrm>
            <a:off x="806410" y="554355"/>
            <a:ext cx="5795010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Deeper Dive: SQL Insights</a:t>
            </a:r>
            <a:endParaRPr lang="en-US" sz="370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29403C22-6BFC-3941-D996-D3AD31CC275F}"/>
              </a:ext>
            </a:extLst>
          </p:cNvPr>
          <p:cNvSpPr/>
          <p:nvPr/>
        </p:nvSpPr>
        <p:spPr>
          <a:xfrm>
            <a:off x="829270" y="1480402"/>
            <a:ext cx="7531179" cy="1188720"/>
          </a:xfrm>
          <a:prstGeom prst="roundRect">
            <a:avLst>
              <a:gd name="adj" fmla="val 9231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0ED96758-82F6-80A6-CB6D-A332BEACE228}"/>
              </a:ext>
            </a:extLst>
          </p:cNvPr>
          <p:cNvSpPr/>
          <p:nvPr/>
        </p:nvSpPr>
        <p:spPr>
          <a:xfrm>
            <a:off x="806410" y="1480402"/>
            <a:ext cx="91440" cy="1188720"/>
          </a:xfrm>
          <a:prstGeom prst="roundRect">
            <a:avLst>
              <a:gd name="adj" fmla="val 92607"/>
            </a:avLst>
          </a:prstGeom>
          <a:solidFill>
            <a:srgbClr val="3371A5"/>
          </a:solidFill>
          <a:ln/>
        </p:spPr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94AA68D4-C623-E394-F09C-DDBE560D30AD}"/>
              </a:ext>
            </a:extLst>
          </p:cNvPr>
          <p:cNvSpPr/>
          <p:nvPr/>
        </p:nvSpPr>
        <p:spPr>
          <a:xfrm>
            <a:off x="1122283" y="1704835"/>
            <a:ext cx="3212544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Top 3 Products per Category</a:t>
            </a:r>
            <a:endParaRPr lang="en-US" sz="185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88012DA-2055-58B5-0F60-80FEEA3C46B3}"/>
              </a:ext>
            </a:extLst>
          </p:cNvPr>
          <p:cNvSpPr/>
          <p:nvPr/>
        </p:nvSpPr>
        <p:spPr>
          <a:xfrm>
            <a:off x="1122283" y="2122268"/>
            <a:ext cx="701373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Pinpointing best-selling items within each product category.</a:t>
            </a: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DB744D-F599-AAB7-844D-0E524FCD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09" y="2790089"/>
            <a:ext cx="4978373" cy="4459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6C1B79-DE9C-B93E-8735-4EB69AD75F19}"/>
              </a:ext>
            </a:extLst>
          </p:cNvPr>
          <p:cNvSpPr txBox="1"/>
          <p:nvPr/>
        </p:nvSpPr>
        <p:spPr>
          <a:xfrm>
            <a:off x="128336" y="782538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8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317" y="699968"/>
            <a:ext cx="11061383" cy="605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Unveiling Customer Loyalty and Revenue Trends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823317" y="1717000"/>
            <a:ext cx="1298376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SQL analysis also focused on understanding repeat buyers, subscription likelihood, and revenue distribution across different age groups.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23317" y="5803940"/>
            <a:ext cx="4631769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Repeat Buyers &amp; Subscription Likelihood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23317" y="6312337"/>
            <a:ext cx="624078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Examining factors that drive customer retention and subscription conversions.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573923" y="6177320"/>
            <a:ext cx="262961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Revenue by Age Group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573923" y="6685717"/>
            <a:ext cx="624078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Identifying the most valuable age demographics for targeted marketing.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5F094-295C-796B-9876-9F752E1A5D8E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FDA9B-C580-C894-A5B5-BD581E135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93" y="2457926"/>
            <a:ext cx="5221162" cy="3003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D2D418-0423-F50E-F0B8-0ABBB9D4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922" y="2538412"/>
            <a:ext cx="5333555" cy="34024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0BFE44-B727-3216-F780-BF2DA779B654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882" y="763063"/>
            <a:ext cx="5345787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Interactive Dashboard in Power BI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68881" y="1213173"/>
            <a:ext cx="13492639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Power BI dashboard provides an interactive and comprehensive view of our findings, enabling stakeholders to explore data visually.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9983996" y="2813718"/>
            <a:ext cx="4179282" cy="111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 Demographics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Visualizing age, gender, and location distributions.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983996" y="3446477"/>
            <a:ext cx="4179282" cy="111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Revenue Patterns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Tracking sales trends and high-performing segments.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9983996" y="4079236"/>
            <a:ext cx="4179282" cy="111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Purchase Category Trends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Identifying popular product categories.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9983996" y="4711996"/>
            <a:ext cx="4179282" cy="111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Subscription Impacts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Analyzing the value of subscribed customers.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68881" y="8545532"/>
            <a:ext cx="71080" cy="71080"/>
          </a:xfrm>
          <a:prstGeom prst="roundRect">
            <a:avLst>
              <a:gd name="adj" fmla="val 643219"/>
            </a:avLst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782122" y="8467368"/>
            <a:ext cx="13279398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Seasonal Behavior Insights:</a:t>
            </a: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Understanding purchasing habits throughout the year.</a:t>
            </a:r>
            <a:endParaRPr lang="en-US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40624E-5EE8-5CC2-824D-7E8D6F34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2" y="2072255"/>
            <a:ext cx="9343771" cy="49509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BE87C4-0AB1-B0EC-C3E2-24A47A12E390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5C33C-BD79-A57F-ED0B-D0ED3C93D3D4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4265"/>
            <a:ext cx="8873252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Business Recommendations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1819037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Based on our comprehensive analysis, we propose several key recommendations to optimize business strategies and enhance customer engagement.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7724" y="2724745"/>
            <a:ext cx="6477476" cy="8377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7155" y="377190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47155" y="4205526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Offer exclusive perks to incentivize new sign-ups and retain existing subscribers.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15200" y="2724745"/>
            <a:ext cx="6477476" cy="8377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4631" y="3771900"/>
            <a:ext cx="324433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 Loyalty Programs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524631" y="4205526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programs to reward repeat customers and foster long-term relationships.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7724" y="5085040"/>
            <a:ext cx="6477476" cy="8377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7155" y="6132195"/>
            <a:ext cx="28646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Review Discount Policies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047155" y="6565821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Strategically adjust discount offerings to protect margins while attracting customers.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15200" y="5085040"/>
            <a:ext cx="6477476" cy="8377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4631" y="6132195"/>
            <a:ext cx="343078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Highlight Top-Rated Products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524631" y="6565821"/>
            <a:ext cx="6058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Promote highly-rated items to leverage social proof and drive sales.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98493E-B1E7-7BD1-BD8C-B496EAF200A5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E05A8-DBCF-1F93-82BA-2609C7C6CF67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917" y="457795"/>
            <a:ext cx="5768221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Targeted Growth Opportunities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65917" y="1280279"/>
            <a:ext cx="1329856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Focusing on specific customer segments and service preferences can unlock significant growth potential.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29" y="1921074"/>
            <a:ext cx="4666058" cy="30676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03052" y="5589158"/>
            <a:ext cx="277201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Target High-Value Age Groups</a:t>
            </a:r>
            <a:endParaRPr lang="en-US" sz="1500" b="1" dirty="0"/>
          </a:p>
        </p:txBody>
      </p:sp>
      <p:sp>
        <p:nvSpPr>
          <p:cNvPr id="6" name="Text 3"/>
          <p:cNvSpPr/>
          <p:nvPr/>
        </p:nvSpPr>
        <p:spPr>
          <a:xfrm>
            <a:off x="665917" y="6000400"/>
            <a:ext cx="6446282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Tailor marketing campaigns and product offerings to demographics with the highest revenue contribution.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934" y="1921074"/>
            <a:ext cx="4666058" cy="30676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07200" y="5589158"/>
            <a:ext cx="246828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Optimize Express Shipping</a:t>
            </a:r>
            <a:endParaRPr lang="en-US" sz="1500" b="1" dirty="0"/>
          </a:p>
        </p:txBody>
      </p:sp>
      <p:sp>
        <p:nvSpPr>
          <p:cNvPr id="9" name="Text 5"/>
          <p:cNvSpPr/>
          <p:nvPr/>
        </p:nvSpPr>
        <p:spPr>
          <a:xfrm>
            <a:off x="7518201" y="6000400"/>
            <a:ext cx="6446282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 services for users who prefer express shipping, potentially offering premium options or loyalty benefits.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65916" y="6816209"/>
            <a:ext cx="1329856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By implementing these recommendations, businesses can make data-driven decisions that lead to increased revenue, improved customer satisfaction, and sustainable growth.</a:t>
            </a:r>
            <a:endParaRPr lang="en-US" sz="1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CDC33-8A8E-D5A4-424A-1D14FFB08A72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C2716-6A74-7CCA-0305-5B6674047B52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8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04511"/>
            <a:ext cx="1103197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Overview: Analyzing Shopping Behavior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37724" y="4948595"/>
            <a:ext cx="4178618" cy="2194679"/>
          </a:xfrm>
          <a:prstGeom prst="roundRect">
            <a:avLst>
              <a:gd name="adj" fmla="val 5000"/>
            </a:avLst>
          </a:prstGeom>
          <a:solidFill>
            <a:srgbClr val="FAF5EB"/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4925735"/>
            <a:ext cx="4178618" cy="91440"/>
          </a:xfrm>
          <a:prstGeom prst="roundRect">
            <a:avLst>
              <a:gd name="adj" fmla="val 96208"/>
            </a:avLst>
          </a:prstGeom>
          <a:solidFill>
            <a:srgbClr val="3371A5"/>
          </a:solidFill>
          <a:ln/>
        </p:spPr>
      </p:sp>
      <p:sp>
        <p:nvSpPr>
          <p:cNvPr id="6" name="Shape 3"/>
          <p:cNvSpPr/>
          <p:nvPr/>
        </p:nvSpPr>
        <p:spPr>
          <a:xfrm>
            <a:off x="2612886" y="4634508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3371A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1362" y="4822865"/>
            <a:ext cx="251341" cy="2513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0015" y="54722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Transactional Data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070015" y="5905857"/>
            <a:ext cx="371403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Analysis of 3,900 purchases across diverse product categories.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225772" y="4948595"/>
            <a:ext cx="4178737" cy="2194679"/>
          </a:xfrm>
          <a:prstGeom prst="roundRect">
            <a:avLst>
              <a:gd name="adj" fmla="val 5000"/>
            </a:avLst>
          </a:prstGeom>
          <a:solidFill>
            <a:srgbClr val="FAF5EB"/>
          </a:solidFill>
          <a:ln/>
        </p:spPr>
      </p:sp>
      <p:sp>
        <p:nvSpPr>
          <p:cNvPr id="11" name="Shape 7"/>
          <p:cNvSpPr/>
          <p:nvPr/>
        </p:nvSpPr>
        <p:spPr>
          <a:xfrm>
            <a:off x="5225772" y="4925735"/>
            <a:ext cx="4178737" cy="91440"/>
          </a:xfrm>
          <a:prstGeom prst="roundRect">
            <a:avLst>
              <a:gd name="adj" fmla="val 96208"/>
            </a:avLst>
          </a:prstGeom>
          <a:solidFill>
            <a:srgbClr val="3371A5"/>
          </a:solidFill>
          <a:ln/>
        </p:spPr>
      </p:sp>
      <p:sp>
        <p:nvSpPr>
          <p:cNvPr id="12" name="Shape 8"/>
          <p:cNvSpPr/>
          <p:nvPr/>
        </p:nvSpPr>
        <p:spPr>
          <a:xfrm>
            <a:off x="7000935" y="4634508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3371A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9410" y="4822865"/>
            <a:ext cx="251341" cy="25134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58063" y="54722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Insights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5458063" y="5905857"/>
            <a:ext cx="371415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Uncovering spending patterns, customer segments, and product preferences.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9613940" y="4948595"/>
            <a:ext cx="4178737" cy="2194679"/>
          </a:xfrm>
          <a:prstGeom prst="roundRect">
            <a:avLst>
              <a:gd name="adj" fmla="val 5000"/>
            </a:avLst>
          </a:prstGeom>
          <a:solidFill>
            <a:srgbClr val="FAF5EB"/>
          </a:solidFill>
          <a:ln/>
        </p:spPr>
      </p:sp>
      <p:sp>
        <p:nvSpPr>
          <p:cNvPr id="17" name="Shape 12"/>
          <p:cNvSpPr/>
          <p:nvPr/>
        </p:nvSpPr>
        <p:spPr>
          <a:xfrm>
            <a:off x="9613940" y="4925735"/>
            <a:ext cx="4178737" cy="91440"/>
          </a:xfrm>
          <a:prstGeom prst="roundRect">
            <a:avLst>
              <a:gd name="adj" fmla="val 96208"/>
            </a:avLst>
          </a:prstGeom>
          <a:solidFill>
            <a:srgbClr val="3371A5"/>
          </a:solidFill>
          <a:ln/>
        </p:spPr>
      </p:sp>
      <p:sp>
        <p:nvSpPr>
          <p:cNvPr id="18" name="Shape 13"/>
          <p:cNvSpPr/>
          <p:nvPr/>
        </p:nvSpPr>
        <p:spPr>
          <a:xfrm>
            <a:off x="11389102" y="4634508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3371A5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7578" y="4822865"/>
            <a:ext cx="251341" cy="25134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46231" y="547223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Guidance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9846231" y="5905857"/>
            <a:ext cx="371415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Informing business decisions through data-driven recommendations.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B3B4CC-21BB-C984-11C8-12F0495382F1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D65BD1-760A-96DF-BBEB-896ECA205B9D}"/>
              </a:ext>
            </a:extLst>
          </p:cNvPr>
          <p:cNvSpPr txBox="1"/>
          <p:nvPr/>
        </p:nvSpPr>
        <p:spPr>
          <a:xfrm>
            <a:off x="103886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539948"/>
            <a:ext cx="4620339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at a Glance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5455" y="1608296"/>
            <a:ext cx="2310170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Dataset Summary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85455" y="3369350"/>
            <a:ext cx="2310170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85455" y="3857558"/>
            <a:ext cx="6290191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Customer Demographics: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Age, Gender, Location, Subscription Status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85455" y="4417628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Purchase Details: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Item, Category, Amount, Season, Size, Color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85455" y="4937217"/>
            <a:ext cx="6290191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Shopping Behavior:</a:t>
            </a: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Discount, Promo Code, Previous Purchases, Frequency, Review Rating, Shipping Type</a:t>
            </a:r>
            <a:endParaRPr lang="en-US" sz="15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42" y="512981"/>
            <a:ext cx="6491066" cy="702213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9283ED-F666-6F53-B67D-1633E737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712065"/>
              </p:ext>
            </p:extLst>
          </p:nvPr>
        </p:nvGraphicFramePr>
        <p:xfrm>
          <a:off x="777835" y="2057349"/>
          <a:ext cx="5756477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6677">
                  <a:extLst>
                    <a:ext uri="{9D8B030D-6E8A-4147-A177-3AD203B41FA5}">
                      <a16:colId xmlns:a16="http://schemas.microsoft.com/office/drawing/2014/main" val="3167922111"/>
                    </a:ext>
                  </a:extLst>
                </a:gridCol>
                <a:gridCol w="3989800">
                  <a:extLst>
                    <a:ext uri="{9D8B030D-6E8A-4147-A177-3AD203B41FA5}">
                      <a16:colId xmlns:a16="http://schemas.microsoft.com/office/drawing/2014/main" val="688635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Funnel Sans" panose="020B0604020202020204" charset="0"/>
                        </a:rPr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Funnel Sans" panose="020B0604020202020204" charset="0"/>
                        </a:rPr>
                        <a:t>3900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73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Funnel Sans" panose="020B0604020202020204" charset="0"/>
                        </a:rPr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Funnel Sans" panose="020B060402020202020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91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rgbClr val="2B3541"/>
                          </a:solidFill>
                          <a:latin typeface="Funnel Sans" panose="020B0604020202020204" charset="0"/>
                          <a:ea typeface="Funnel Sans" pitchFamily="34" charset="-122"/>
                          <a:cs typeface="Funnel Sans" pitchFamily="34" charset="-120"/>
                        </a:rPr>
                        <a:t>Missing Data</a:t>
                      </a:r>
                      <a:endParaRPr lang="en-US" b="0" dirty="0">
                        <a:latin typeface="Funnel Sans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rgbClr val="2B3541"/>
                          </a:solidFill>
                          <a:latin typeface="Funnel Sans" panose="020B0604020202020204" charset="0"/>
                          <a:ea typeface="Funnel Sans" pitchFamily="34" charset="-122"/>
                          <a:cs typeface="Funnel Sans" pitchFamily="34" charset="-120"/>
                        </a:rPr>
                        <a:t>37 values in Review Rating</a:t>
                      </a:r>
                      <a:endParaRPr lang="en-US" b="0" dirty="0">
                        <a:latin typeface="Funnel Sans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70366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AEEF36C-1BEB-932F-E104-BA2DAF726901}"/>
              </a:ext>
            </a:extLst>
          </p:cNvPr>
          <p:cNvSpPr/>
          <p:nvPr/>
        </p:nvSpPr>
        <p:spPr>
          <a:xfrm>
            <a:off x="5486400" y="7734600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D4D1B-DBAB-E90B-3046-2E0194C3EB63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507" y="563404"/>
            <a:ext cx="9934932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Exploratory Data Analysis: Python Workflow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19507" y="1575673"/>
            <a:ext cx="1299138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data preparation and cleaning involved several crucial steps to ensure data quality and readiness for analysis.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19507" y="2133957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19507" y="2459355"/>
            <a:ext cx="419385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6" name="Text 4"/>
          <p:cNvSpPr/>
          <p:nvPr/>
        </p:nvSpPr>
        <p:spPr>
          <a:xfrm>
            <a:off x="819507" y="2607469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Loading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19507" y="3031688"/>
            <a:ext cx="419385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Utilized pandas for efficient data ingestion.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15140" y="2156817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15140" y="2482215"/>
            <a:ext cx="419397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0" name="Text 8"/>
          <p:cNvSpPr/>
          <p:nvPr/>
        </p:nvSpPr>
        <p:spPr>
          <a:xfrm>
            <a:off x="7315140" y="2630329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Initial Exploration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315140" y="3054548"/>
            <a:ext cx="4193977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Used </a:t>
            </a:r>
            <a:r>
              <a:rPr lang="en-US" sz="16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r>
              <a:rPr lang="en-US" sz="16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describe()</a:t>
            </a: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a quick overview.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558403-78B7-40B7-763A-A0FFD5BB35BF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8AA7C66-9A1C-222F-0DEB-63C58948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06" y="3717726"/>
            <a:ext cx="5386791" cy="29362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F11003-E35E-2182-A586-0F69C2E6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105" y="3504565"/>
            <a:ext cx="3994150" cy="2607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C948633-7373-8CCE-C64C-E138BF59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00" y="6229955"/>
            <a:ext cx="3886200" cy="15195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72B739-B795-33EB-3238-36E131CF34D3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4E8A0-731D-FA12-7339-180361E5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335CC6E-D669-CDEF-336A-3E58878701D5}"/>
              </a:ext>
            </a:extLst>
          </p:cNvPr>
          <p:cNvSpPr/>
          <p:nvPr/>
        </p:nvSpPr>
        <p:spPr>
          <a:xfrm>
            <a:off x="819507" y="563404"/>
            <a:ext cx="9934932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Exploratory Data Analysis: Python Workflow</a:t>
            </a:r>
            <a:endParaRPr lang="en-US" sz="37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2F87D2A-4DE9-57B7-F8D7-C250A4F74650}"/>
              </a:ext>
            </a:extLst>
          </p:cNvPr>
          <p:cNvSpPr/>
          <p:nvPr/>
        </p:nvSpPr>
        <p:spPr>
          <a:xfrm>
            <a:off x="819507" y="1443943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ADB616E6-D042-E9F5-3A55-79CDB90CF4DA}"/>
              </a:ext>
            </a:extLst>
          </p:cNvPr>
          <p:cNvSpPr/>
          <p:nvPr/>
        </p:nvSpPr>
        <p:spPr>
          <a:xfrm>
            <a:off x="819507" y="1769341"/>
            <a:ext cx="419385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CE472FDA-E71B-31B3-4846-2524FF80BBC5}"/>
              </a:ext>
            </a:extLst>
          </p:cNvPr>
          <p:cNvSpPr/>
          <p:nvPr/>
        </p:nvSpPr>
        <p:spPr>
          <a:xfrm>
            <a:off x="819507" y="1917455"/>
            <a:ext cx="25604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6128A698-8382-F60D-6B83-AC6B1C382C86}"/>
              </a:ext>
            </a:extLst>
          </p:cNvPr>
          <p:cNvSpPr/>
          <p:nvPr/>
        </p:nvSpPr>
        <p:spPr>
          <a:xfrm>
            <a:off x="819507" y="2341674"/>
            <a:ext cx="419385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Imputed missing 'Review Rating' values with the median per product category.</a:t>
            </a:r>
            <a:endParaRPr lang="en-US" sz="16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F67EAC3-0FC5-CA30-2A35-D358F6508C7A}"/>
              </a:ext>
            </a:extLst>
          </p:cNvPr>
          <p:cNvSpPr/>
          <p:nvPr/>
        </p:nvSpPr>
        <p:spPr>
          <a:xfrm>
            <a:off x="7315200" y="1374648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6CE10B48-DF74-BDCF-ED41-55E9098DB8A6}"/>
              </a:ext>
            </a:extLst>
          </p:cNvPr>
          <p:cNvSpPr/>
          <p:nvPr/>
        </p:nvSpPr>
        <p:spPr>
          <a:xfrm>
            <a:off x="7315200" y="1700046"/>
            <a:ext cx="419385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0EB2593-661C-AEF8-7B22-D48191B2DE98}"/>
              </a:ext>
            </a:extLst>
          </p:cNvPr>
          <p:cNvSpPr/>
          <p:nvPr/>
        </p:nvSpPr>
        <p:spPr>
          <a:xfrm>
            <a:off x="7315200" y="1848159"/>
            <a:ext cx="2752011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Column Standardization</a:t>
            </a:r>
            <a:endParaRPr lang="en-US" sz="18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F7E2078-FB31-0FBE-AADB-EB7ABAB62277}"/>
              </a:ext>
            </a:extLst>
          </p:cNvPr>
          <p:cNvSpPr/>
          <p:nvPr/>
        </p:nvSpPr>
        <p:spPr>
          <a:xfrm>
            <a:off x="7315200" y="2272379"/>
            <a:ext cx="419385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Renamed columns to 'snake_case' for consistency.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FCA1D2-2023-0305-93BC-7A9A7F29519D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7E039A-3AEC-7F71-B87B-01704C346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07" y="2997232"/>
            <a:ext cx="5486400" cy="50577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BD3C05A-D250-4DA9-69FB-DFFD25BC0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11" y="3207233"/>
            <a:ext cx="5486400" cy="23971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45A5AF-B30C-5A13-4DD6-60C3385AB602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9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AA219-CB6E-7E42-2795-2FB11C5C1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894F9C0-77FD-19A3-93C1-C6065CE77EA9}"/>
              </a:ext>
            </a:extLst>
          </p:cNvPr>
          <p:cNvSpPr/>
          <p:nvPr/>
        </p:nvSpPr>
        <p:spPr>
          <a:xfrm>
            <a:off x="819507" y="563404"/>
            <a:ext cx="9934932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Exploratory Data Analysis: Python Workflow</a:t>
            </a:r>
            <a:endParaRPr lang="en-US" sz="375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C5C5326E-3A97-6F2B-26BB-6A723D2DF35F}"/>
              </a:ext>
            </a:extLst>
          </p:cNvPr>
          <p:cNvSpPr/>
          <p:nvPr/>
        </p:nvSpPr>
        <p:spPr>
          <a:xfrm>
            <a:off x="819508" y="1446095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950BE420-53E4-9956-1DD4-8DE217F7D559}"/>
              </a:ext>
            </a:extLst>
          </p:cNvPr>
          <p:cNvSpPr/>
          <p:nvPr/>
        </p:nvSpPr>
        <p:spPr>
          <a:xfrm>
            <a:off x="819508" y="1771493"/>
            <a:ext cx="419397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0CFFB3F-59BD-1F77-2DFD-3A437B465AEF}"/>
              </a:ext>
            </a:extLst>
          </p:cNvPr>
          <p:cNvSpPr/>
          <p:nvPr/>
        </p:nvSpPr>
        <p:spPr>
          <a:xfrm>
            <a:off x="819508" y="1919606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5A571E3E-736E-F239-1902-9F2F96EA9D89}"/>
              </a:ext>
            </a:extLst>
          </p:cNvPr>
          <p:cNvSpPr/>
          <p:nvPr/>
        </p:nvSpPr>
        <p:spPr>
          <a:xfrm>
            <a:off x="819508" y="2325038"/>
            <a:ext cx="5080778" cy="726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Created 'age_group' and 'purchase_frequency_days' for deeper insights.</a:t>
            </a:r>
            <a:endParaRPr lang="en-US" sz="1600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3F5125DF-1D4F-C833-F5EF-BC2C25BB084E}"/>
              </a:ext>
            </a:extLst>
          </p:cNvPr>
          <p:cNvSpPr/>
          <p:nvPr/>
        </p:nvSpPr>
        <p:spPr>
          <a:xfrm>
            <a:off x="7315200" y="1434665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2122C8A2-14F5-86A1-AF03-A15FA8556435}"/>
              </a:ext>
            </a:extLst>
          </p:cNvPr>
          <p:cNvSpPr/>
          <p:nvPr/>
        </p:nvSpPr>
        <p:spPr>
          <a:xfrm>
            <a:off x="7315200" y="1760063"/>
            <a:ext cx="419385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7BC05A88-FBF2-CF4B-55AF-776CA57FFF0B}"/>
              </a:ext>
            </a:extLst>
          </p:cNvPr>
          <p:cNvSpPr/>
          <p:nvPr/>
        </p:nvSpPr>
        <p:spPr>
          <a:xfrm>
            <a:off x="7315200" y="1908176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Consistency Check</a:t>
            </a:r>
            <a:endParaRPr lang="en-US" sz="185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E3A3E59E-DBED-11BF-29AD-1B8F6A047BEE}"/>
              </a:ext>
            </a:extLst>
          </p:cNvPr>
          <p:cNvSpPr/>
          <p:nvPr/>
        </p:nvSpPr>
        <p:spPr>
          <a:xfrm>
            <a:off x="7315200" y="2332396"/>
            <a:ext cx="419385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Removed redundant 'promo_code_used' column.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1D165F-9548-BE3E-54D9-5D5DBC91CB9D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B7225D8-89BE-B23F-74B5-8E4B1271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348"/>
          <a:stretch>
            <a:fillRect/>
          </a:stretch>
        </p:blipFill>
        <p:spPr>
          <a:xfrm>
            <a:off x="312420" y="3143846"/>
            <a:ext cx="3576186" cy="31661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7428ED-DAC4-DCD4-8E09-A5FC8822E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206"/>
          <a:stretch>
            <a:fillRect/>
          </a:stretch>
        </p:blipFill>
        <p:spPr>
          <a:xfrm>
            <a:off x="2531486" y="4061975"/>
            <a:ext cx="4398704" cy="37147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90A572-6963-CC1D-4694-5B04851E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104" y="2758996"/>
            <a:ext cx="4997450" cy="48641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C534E3-3E93-B1A3-CB4C-D4BC908EBFF9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2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5CBB7-BE78-3FB6-CC8B-20201583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A0A5F6C-F13E-9CA7-5DD5-BA7C4799D71A}"/>
              </a:ext>
            </a:extLst>
          </p:cNvPr>
          <p:cNvSpPr/>
          <p:nvPr/>
        </p:nvSpPr>
        <p:spPr>
          <a:xfrm>
            <a:off x="819507" y="563404"/>
            <a:ext cx="9934932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Exploratory Data Analysis: Python Workflow</a:t>
            </a:r>
            <a:endParaRPr lang="en-US" sz="375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A793BE0E-AD21-D327-E4F9-426BE00EA5BA}"/>
              </a:ext>
            </a:extLst>
          </p:cNvPr>
          <p:cNvSpPr/>
          <p:nvPr/>
        </p:nvSpPr>
        <p:spPr>
          <a:xfrm>
            <a:off x="819507" y="1374289"/>
            <a:ext cx="20478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07</a:t>
            </a:r>
            <a:endParaRPr lang="en-US" sz="160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2B99B995-A558-34A4-505D-D104F41C300F}"/>
              </a:ext>
            </a:extLst>
          </p:cNvPr>
          <p:cNvSpPr/>
          <p:nvPr/>
        </p:nvSpPr>
        <p:spPr>
          <a:xfrm>
            <a:off x="819507" y="1699687"/>
            <a:ext cx="1299126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8166D8B3-71FE-47D0-6571-0D1272CACF2B}"/>
              </a:ext>
            </a:extLst>
          </p:cNvPr>
          <p:cNvSpPr/>
          <p:nvPr/>
        </p:nvSpPr>
        <p:spPr>
          <a:xfrm>
            <a:off x="819507" y="1847801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A462B1E4-8819-8127-C876-00717FFB6EED}"/>
              </a:ext>
            </a:extLst>
          </p:cNvPr>
          <p:cNvSpPr/>
          <p:nvPr/>
        </p:nvSpPr>
        <p:spPr>
          <a:xfrm>
            <a:off x="819507" y="2272021"/>
            <a:ext cx="1299126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Loaded the cleaned DataFrame into PostgreSQL for further analysis.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00C054-F9DB-3894-394E-EAA67303C52B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770F119-286E-C826-DA88-F738163F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081848"/>
            <a:ext cx="8203556" cy="41804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BD0D5BA-3232-9D33-ABEA-AEB4B24BB4F1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5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B1668-BD81-77C6-EFA4-123AB487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B0A63E9-4D31-CCDE-A41F-BED680F0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17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AD673E3-8827-9F1F-34A4-483186FF537E}"/>
              </a:ext>
            </a:extLst>
          </p:cNvPr>
          <p:cNvSpPr/>
          <p:nvPr/>
        </p:nvSpPr>
        <p:spPr>
          <a:xfrm>
            <a:off x="6237803" y="516612"/>
            <a:ext cx="7641193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SQL Analysis: Business Transactions</a:t>
            </a:r>
            <a:endParaRPr lang="en-US" sz="3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00C622A-97BD-65B9-274A-2C2484579436}"/>
              </a:ext>
            </a:extLst>
          </p:cNvPr>
          <p:cNvSpPr/>
          <p:nvPr/>
        </p:nvSpPr>
        <p:spPr>
          <a:xfrm>
            <a:off x="6237803" y="1903452"/>
            <a:ext cx="7641193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 queries provided critical insights into various business aspects, from revenue distribution to product performance.</a:t>
            </a:r>
            <a:endParaRPr lang="en-US" sz="14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A62C93C-D7F2-2356-2E2E-E1B0F41C5BA1}"/>
              </a:ext>
            </a:extLst>
          </p:cNvPr>
          <p:cNvSpPr/>
          <p:nvPr/>
        </p:nvSpPr>
        <p:spPr>
          <a:xfrm>
            <a:off x="6237803" y="2715816"/>
            <a:ext cx="7641193" cy="1110615"/>
          </a:xfrm>
          <a:prstGeom prst="roundRect">
            <a:avLst>
              <a:gd name="adj" fmla="val 988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5C05915-127B-4512-7904-9DCDEB848D2C}"/>
              </a:ext>
            </a:extLst>
          </p:cNvPr>
          <p:cNvSpPr/>
          <p:nvPr/>
        </p:nvSpPr>
        <p:spPr>
          <a:xfrm>
            <a:off x="6214943" y="2715816"/>
            <a:ext cx="91440" cy="1110615"/>
          </a:xfrm>
          <a:prstGeom prst="roundRect">
            <a:avLst>
              <a:gd name="adj" fmla="val 86294"/>
            </a:avLst>
          </a:prstGeom>
          <a:solidFill>
            <a:srgbClr val="3371A5"/>
          </a:solidFill>
          <a:ln/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5B25755-980F-2A35-F6AE-73D981CFA373}"/>
              </a:ext>
            </a:extLst>
          </p:cNvPr>
          <p:cNvSpPr/>
          <p:nvPr/>
        </p:nvSpPr>
        <p:spPr>
          <a:xfrm>
            <a:off x="6517005" y="2926437"/>
            <a:ext cx="221027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Revenue by Gender</a:t>
            </a:r>
            <a:endParaRPr lang="en-US" sz="17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C8B460C0-0AA9-44F0-0089-C758D4C4C3B7}"/>
              </a:ext>
            </a:extLst>
          </p:cNvPr>
          <p:cNvSpPr/>
          <p:nvPr/>
        </p:nvSpPr>
        <p:spPr>
          <a:xfrm>
            <a:off x="6517005" y="3315295"/>
            <a:ext cx="71513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Understanding spending disparities between genders.</a:t>
            </a:r>
            <a:endParaRPr lang="en-US" sz="14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CC7B7-022E-F9FC-AA35-C71ECF236E66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3FB31D-67CD-E9B4-1EAB-EAA1C12AB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1"/>
          <a:stretch>
            <a:fillRect/>
          </a:stretch>
        </p:blipFill>
        <p:spPr bwMode="auto">
          <a:xfrm>
            <a:off x="6306383" y="4099616"/>
            <a:ext cx="6988825" cy="2668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0DF83A-A8D8-D5D0-1D20-7A17CD4D211F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55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3BEA5-331F-6BCD-7376-58FB13875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832300F-86FB-33A9-55E9-B75A0329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17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168273-949A-EB4F-43CA-0B99C94DC91D}"/>
              </a:ext>
            </a:extLst>
          </p:cNvPr>
          <p:cNvSpPr/>
          <p:nvPr/>
        </p:nvSpPr>
        <p:spPr>
          <a:xfrm>
            <a:off x="6237803" y="516612"/>
            <a:ext cx="7641193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SQL Analysis: Business Transactions</a:t>
            </a:r>
            <a:endParaRPr lang="en-US" sz="34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AEBC4A40-8DBA-D3FB-E43D-F5C90C9866AB}"/>
              </a:ext>
            </a:extLst>
          </p:cNvPr>
          <p:cNvSpPr/>
          <p:nvPr/>
        </p:nvSpPr>
        <p:spPr>
          <a:xfrm>
            <a:off x="6237803" y="1884450"/>
            <a:ext cx="7641193" cy="1110615"/>
          </a:xfrm>
          <a:prstGeom prst="roundRect">
            <a:avLst>
              <a:gd name="adj" fmla="val 9880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12BA657-D60E-A3B4-D5D1-FA65FE013B72}"/>
              </a:ext>
            </a:extLst>
          </p:cNvPr>
          <p:cNvSpPr/>
          <p:nvPr/>
        </p:nvSpPr>
        <p:spPr>
          <a:xfrm>
            <a:off x="6214943" y="1884450"/>
            <a:ext cx="91440" cy="1110615"/>
          </a:xfrm>
          <a:prstGeom prst="roundRect">
            <a:avLst>
              <a:gd name="adj" fmla="val 86294"/>
            </a:avLst>
          </a:prstGeom>
          <a:solidFill>
            <a:srgbClr val="3371A5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397F6A5-0F69-A4B9-7108-BAB65DD83BA9}"/>
              </a:ext>
            </a:extLst>
          </p:cNvPr>
          <p:cNvSpPr/>
          <p:nvPr/>
        </p:nvSpPr>
        <p:spPr>
          <a:xfrm>
            <a:off x="6517005" y="2095072"/>
            <a:ext cx="319325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High-Spending Discount Users</a:t>
            </a:r>
            <a:endParaRPr lang="en-US" sz="17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05D1635-9226-AD50-42D4-5D8C3A85613D}"/>
              </a:ext>
            </a:extLst>
          </p:cNvPr>
          <p:cNvSpPr/>
          <p:nvPr/>
        </p:nvSpPr>
        <p:spPr>
          <a:xfrm>
            <a:off x="6517005" y="2483930"/>
            <a:ext cx="7151370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Identifying customers who frequently use discounts and spend more.</a:t>
            </a:r>
            <a:endParaRPr lang="en-US" sz="14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6A78AE-0235-454C-6F73-52F6A5E54F75}"/>
              </a:ext>
            </a:extLst>
          </p:cNvPr>
          <p:cNvSpPr/>
          <p:nvPr/>
        </p:nvSpPr>
        <p:spPr>
          <a:xfrm>
            <a:off x="5486400" y="7712988"/>
            <a:ext cx="9144000" cy="516612"/>
          </a:xfrm>
          <a:prstGeom prst="rect">
            <a:avLst/>
          </a:prstGeom>
          <a:solidFill>
            <a:srgbClr val="FAF5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0ADA83-A8C0-D030-B7AC-03A46E946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422" y="3112253"/>
            <a:ext cx="5914578" cy="47049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E99C98-782F-D953-1FA0-A5DB478C747B}"/>
              </a:ext>
            </a:extLst>
          </p:cNvPr>
          <p:cNvSpPr txBox="1"/>
          <p:nvPr/>
        </p:nvSpPr>
        <p:spPr>
          <a:xfrm>
            <a:off x="10375900" y="778603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Funnel Sans" panose="020B0604020202020204" charset="0"/>
              </a:rPr>
              <a:t>M.H.R. Perera | Customer Shopping Behavior Analysis</a:t>
            </a:r>
          </a:p>
          <a:p>
            <a:endParaRPr lang="en-US" sz="1200" dirty="0">
              <a:latin typeface="Funn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44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55</TotalTime>
  <Words>991</Words>
  <Application>Microsoft Office PowerPoint</Application>
  <PresentationFormat>Custom</PresentationFormat>
  <Paragraphs>145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Consolas</vt:lpstr>
      <vt:lpstr>Calibri</vt:lpstr>
      <vt:lpstr>Arial</vt:lpstr>
      <vt:lpstr>Funnel Sans</vt:lpstr>
      <vt:lpstr>Funnel Display</vt:lpstr>
      <vt:lpstr>Funnel Display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Welcome</dc:creator>
  <cp:lastModifiedBy>M.H.R.  Perera</cp:lastModifiedBy>
  <cp:revision>3</cp:revision>
  <dcterms:created xsi:type="dcterms:W3CDTF">2025-12-07T15:01:06Z</dcterms:created>
  <dcterms:modified xsi:type="dcterms:W3CDTF">2025-12-07T16:17:48Z</dcterms:modified>
</cp:coreProperties>
</file>